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1"/>
  </p:notesMasterIdLst>
  <p:sldIdLst>
    <p:sldId id="310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96" r:id="rId11"/>
    <p:sldId id="315" r:id="rId12"/>
    <p:sldId id="318" r:id="rId13"/>
    <p:sldId id="308" r:id="rId14"/>
    <p:sldId id="297" r:id="rId15"/>
    <p:sldId id="298" r:id="rId16"/>
    <p:sldId id="263" r:id="rId17"/>
    <p:sldId id="299" r:id="rId18"/>
    <p:sldId id="266" r:id="rId19"/>
    <p:sldId id="267" r:id="rId20"/>
    <p:sldId id="348" r:id="rId21"/>
    <p:sldId id="312" r:id="rId22"/>
    <p:sldId id="268" r:id="rId23"/>
    <p:sldId id="269" r:id="rId24"/>
    <p:sldId id="319" r:id="rId25"/>
    <p:sldId id="325" r:id="rId26"/>
    <p:sldId id="338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4" r:id="rId35"/>
    <p:sldId id="346" r:id="rId36"/>
    <p:sldId id="345" r:id="rId37"/>
    <p:sldId id="356" r:id="rId38"/>
    <p:sldId id="353" r:id="rId39"/>
    <p:sldId id="357" r:id="rId40"/>
  </p:sldIdLst>
  <p:sldSz cx="9144000" cy="6858000" type="screen4x3"/>
  <p:notesSz cx="7105650" cy="10239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r">
              <a:defRPr sz="1300"/>
            </a:lvl1pPr>
          </a:lstStyle>
          <a:p>
            <a:fld id="{DF6A53D0-A3EF-42B5-A314-0AC4EFFDFDD0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8100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12" tIns="49556" rIns="99112" bIns="495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9112" tIns="49556" rIns="99112" bIns="495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r">
              <a:defRPr sz="1300"/>
            </a:lvl1pPr>
          </a:lstStyle>
          <a:p>
            <a:fld id="{87AB0028-7734-460B-934D-C7175D7874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61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C8380-BABC-436B-BA2D-EEFF6038E313}" type="slidenum">
              <a:rPr lang="en-MY" smtClean="0"/>
              <a:pPr>
                <a:defRPr/>
              </a:pPr>
              <a:t>2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702A47-B390-4C06-96DE-0D46C7ED9A4A}" type="slidenum">
              <a:rPr lang="en-MY" smtClean="0"/>
              <a:pPr>
                <a:defRPr/>
              </a:pPr>
              <a:t>3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5150C-2E5C-401F-B1F4-828567F9A934}" type="slidenum">
              <a:rPr lang="en-MY" smtClean="0"/>
              <a:pPr>
                <a:defRPr/>
              </a:pPr>
              <a:t>4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DCB08D-AF44-43A1-8355-EB937EF68A0C}" type="slidenum">
              <a:rPr lang="en-MY" smtClean="0"/>
              <a:pPr>
                <a:defRPr/>
              </a:pPr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20FF6D-898F-49B8-B9D3-FA2E4BFD6BDC}" type="slidenum">
              <a:rPr lang="en-MY" smtClean="0"/>
              <a:pPr>
                <a:defRPr/>
              </a:pPr>
              <a:t>6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065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706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25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85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404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625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415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08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415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775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7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8BE3A4-CD99-4254-A090-E24D37703C8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F5CA38-458E-427F-9D1C-0CE6827382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95CED0-379D-4724-94BC-F562E906A7C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10/11/2014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63A99B-D45B-46CD-A917-DD4DC221BAF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6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P%203.4.2.ppt" TargetMode="External"/><Relationship Id="rId2" Type="http://schemas.openxmlformats.org/officeDocument/2006/relationships/hyperlink" Target="Pantun%20Empat%20Kerat.wmv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present/BBM%20P&amp;P/sisipsukukata-.pps" TargetMode="External"/><Relationship Id="rId2" Type="http://schemas.openxmlformats.org/officeDocument/2006/relationships/hyperlink" Target="LAGU%20ULAT%20DAN%20KEPOMPONG/lagu%20kanak-kanak%20ulat%20dan%20kepompong%20-%20YouTube.fl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../present/BBM%20P&amp;P/AsasLiterasi/KamusAsasLiterasi.ex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RANCANGAN%20PELAJARAN%20HARIAN-%20KSSR%20dan%20LINUS%20(LESTARI)%202014.docx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75"/>
            <a:ext cx="7772400" cy="10128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Baskerville Old Face" pitchFamily="18" charset="0"/>
              </a:rPr>
              <a:t>KURSUS KELESTARIAN LINUS 2.0</a:t>
            </a:r>
            <a:br>
              <a:rPr lang="en-US" sz="3600" dirty="0" smtClean="0">
                <a:solidFill>
                  <a:srgbClr val="FFFF00"/>
                </a:solidFill>
                <a:latin typeface="Baskerville Old Face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Baskerville Old Face" pitchFamily="18" charset="0"/>
              </a:rPr>
              <a:t>TAHUN 2014</a:t>
            </a:r>
            <a:endParaRPr lang="en-US" sz="3600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848600" cy="5486400"/>
          </a:xfrm>
        </p:spPr>
        <p:txBody>
          <a:bodyPr>
            <a:normAutofit fontScale="92500"/>
          </a:bodyPr>
          <a:lstStyle/>
          <a:p>
            <a:pPr algn="ctr"/>
            <a:endParaRPr lang="en-US" sz="14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sz="3600" dirty="0" smtClean="0">
                <a:latin typeface="MV Boli" pitchFamily="2" charset="0"/>
                <a:cs typeface="MV Boli" pitchFamily="2" charset="0"/>
              </a:rPr>
              <a:t>------------------------------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itchFamily="2" charset="0"/>
                <a:cs typeface="MV Boli" pitchFamily="2" charset="0"/>
              </a:rPr>
              <a:t>KELESTARIAN DALAM PEDAGOGI,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itchFamily="2" charset="0"/>
                <a:cs typeface="MV Boli" pitchFamily="2" charset="0"/>
              </a:rPr>
              <a:t>PENULISAN RPH</a:t>
            </a:r>
            <a:endParaRPr lang="en-US" sz="3600" dirty="0" smtClean="0">
              <a:solidFill>
                <a:srgbClr val="FFFF00"/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itchFamily="2" charset="0"/>
                <a:cs typeface="MV Boli" pitchFamily="2" charset="0"/>
              </a:rPr>
              <a:t>DAN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MV Boli" pitchFamily="2" charset="0"/>
                <a:cs typeface="MV Boli" pitchFamily="2" charset="0"/>
              </a:rPr>
              <a:t>PERBENGKELAN</a:t>
            </a:r>
          </a:p>
          <a:p>
            <a:pPr algn="ctr"/>
            <a:r>
              <a:rPr lang="en-US" sz="3600" dirty="0" smtClean="0">
                <a:latin typeface="MV Boli" pitchFamily="2" charset="0"/>
                <a:cs typeface="MV Boli" pitchFamily="2" charset="0"/>
              </a:rPr>
              <a:t>-----------------------------</a:t>
            </a:r>
          </a:p>
          <a:p>
            <a:endParaRPr lang="en-US" sz="100" dirty="0" smtClean="0"/>
          </a:p>
          <a:p>
            <a:pPr algn="ct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11 OKTOBER 2014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PKG BANDAR MAS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uhaus 93" pitchFamily="82" charset="0"/>
              </a:rPr>
              <a:t>KOTA TINGGI</a:t>
            </a:r>
            <a:endParaRPr lang="en-US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2200" dirty="0" smtClean="0"/>
          </a:p>
          <a:p>
            <a:pPr algn="r"/>
            <a:r>
              <a:rPr lang="en-US" b="1" dirty="0" smtClean="0">
                <a:solidFill>
                  <a:srgbClr val="FFFF00"/>
                </a:solidFill>
              </a:rPr>
              <a:t>MOHD PAHLAWI BIN BACHOK @ AHMAD</a:t>
            </a:r>
          </a:p>
          <a:p>
            <a:pPr algn="r"/>
            <a:r>
              <a:rPr lang="en-US" b="1" dirty="0" smtClean="0">
                <a:solidFill>
                  <a:srgbClr val="FFFF00"/>
                </a:solidFill>
              </a:rPr>
              <a:t>PEGAWAI FASILINUS</a:t>
            </a:r>
          </a:p>
          <a:p>
            <a:pPr algn="r"/>
            <a:r>
              <a:rPr lang="en-US" b="1" dirty="0" smtClean="0">
                <a:solidFill>
                  <a:srgbClr val="FFFF00"/>
                </a:solidFill>
              </a:rPr>
              <a:t>PPD KOTA TINGGI</a:t>
            </a:r>
          </a:p>
          <a:p>
            <a:pPr algn="ctr"/>
            <a:endParaRPr lang="en-US" sz="1800" dirty="0"/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50915"/>
            <a:ext cx="9144000" cy="807085"/>
          </a:xfrm>
          <a:prstGeom prst="rect">
            <a:avLst/>
          </a:prstGeom>
        </p:spPr>
      </p:pic>
      <p:pic>
        <p:nvPicPr>
          <p:cNvPr id="5" name="Picture 4" descr="C:\Users\user\Desktop\Logo LIN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3716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E:\LOGO LINU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181600"/>
            <a:ext cx="10668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32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705350" y="985912"/>
            <a:ext cx="3816350" cy="892175"/>
            <a:chOff x="1706121" y="2323925"/>
            <a:chExt cx="6952373" cy="779391"/>
          </a:xfrm>
        </p:grpSpPr>
        <p:sp>
          <p:nvSpPr>
            <p:cNvPr id="3" name="AutoShape 9"/>
            <p:cNvSpPr>
              <a:spLocks noChangeArrowheads="1"/>
            </p:cNvSpPr>
            <p:nvPr/>
          </p:nvSpPr>
          <p:spPr bwMode="gray">
            <a:xfrm>
              <a:off x="2132497" y="2323925"/>
              <a:ext cx="6525997" cy="779391"/>
            </a:xfrm>
            <a:prstGeom prst="roundRect">
              <a:avLst>
                <a:gd name="adj" fmla="val 16667"/>
              </a:avLst>
            </a:prstGeom>
            <a:solidFill>
              <a:srgbClr val="CC6600"/>
            </a:solidFill>
            <a:ln w="28575" algn="ctr">
              <a:solidFill>
                <a:sysClr val="window" lastClr="FFFFFF"/>
              </a:solidFill>
              <a:round/>
              <a:headEnd/>
              <a:tailEnd/>
            </a:ln>
            <a:effectLst>
              <a:outerShdw dist="71842" dir="2700000" algn="ctr" rotWithShape="0">
                <a:srgbClr val="BEDBFE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" name="AutoShape 10"/>
            <p:cNvSpPr>
              <a:spLocks noChangeArrowheads="1"/>
            </p:cNvSpPr>
            <p:nvPr/>
          </p:nvSpPr>
          <p:spPr bwMode="gray">
            <a:xfrm>
              <a:off x="1706121" y="2366917"/>
              <a:ext cx="782142" cy="685087"/>
            </a:xfrm>
            <a:prstGeom prst="diamond">
              <a:avLst/>
            </a:prstGeom>
            <a:solidFill>
              <a:srgbClr val="CC660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76200" algn="ctr" rotWithShape="0">
                <a:srgbClr val="BEDBFE"/>
              </a:outerShdw>
            </a:effectLst>
          </p:spPr>
          <p:txBody>
            <a:bodyPr wrap="none" anchor="ctr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gray">
            <a:xfrm>
              <a:off x="3189719" y="2458446"/>
              <a:ext cx="4780479" cy="5117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3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</a:rPr>
                <a:t>Didik</a:t>
              </a:r>
              <a:r>
                <a:rPr kumimoji="0" lang="en-MY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</a:rPr>
                <a:t> </a:t>
              </a:r>
              <a:r>
                <a:rPr kumimoji="0" lang="en-MY" sz="3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charset="0"/>
                </a:rPr>
                <a:t>hibur</a:t>
              </a:r>
              <a:endParaRPr kumimoji="0" lang="en-MY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gray">
            <a:xfrm>
              <a:off x="2067428" y="2572232"/>
              <a:ext cx="1847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Flowchart: Document 6"/>
          <p:cNvSpPr/>
          <p:nvPr/>
        </p:nvSpPr>
        <p:spPr bwMode="auto">
          <a:xfrm>
            <a:off x="323528" y="2106687"/>
            <a:ext cx="8424936" cy="3146425"/>
          </a:xfrm>
          <a:prstGeom prst="flowChartDocument">
            <a:avLst/>
          </a:prstGeom>
          <a:solidFill>
            <a:srgbClr val="FFDE53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45720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Lucida Sans Unicode" pitchFamily="34" charset="0"/>
            </a:endParaRPr>
          </a:p>
          <a:p>
            <a:pPr marL="166688" marR="0" lvl="0" indent="0" algn="just" defTabSz="45720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  <a:hlinkClick r:id="rId2" action="ppaction://hlinkfile"/>
              </a:rPr>
              <a:t>Didik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  <a:hlinkClick r:id="rId2" action="ppaction://hlinkfile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  <a:hlinkClick r:id="rId2" action="ppaction://hlinkfile"/>
              </a:rPr>
              <a:t>hibur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merujuk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kepada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strategi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pengajaran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pembelajaran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santai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menyeronokkan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secara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terancang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untuk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membolehkan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murid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mencapai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sesuatu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kemahiran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berbahasa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Didik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hibur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akan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berlaku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dalam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p&amp;p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berasaskan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  <a:hlinkClick r:id="rId3" action="ppaction://hlinkpres?slideindex=1&amp;slidetitle="/>
              </a:rPr>
              <a:t>aktiviti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(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activity based)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serta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hands-on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,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heads-on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,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hearts-on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Antara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aktiviti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boleh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dijalankan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ialah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Lucida Sans Unicode" pitchFamily="34" charset="0"/>
              </a:rPr>
              <a:t>:</a:t>
            </a:r>
          </a:p>
        </p:txBody>
      </p:sp>
      <p:sp>
        <p:nvSpPr>
          <p:cNvPr id="8" name="Rounded Rectangle 11"/>
          <p:cNvSpPr>
            <a:spLocks noChangeArrowheads="1"/>
          </p:cNvSpPr>
          <p:nvPr/>
        </p:nvSpPr>
        <p:spPr bwMode="auto">
          <a:xfrm>
            <a:off x="3131840" y="4614862"/>
            <a:ext cx="4224337" cy="209073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permainan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bahasa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Lucida Sans Unicode" pitchFamily="34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lakonan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nyanyian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Lucida Sans Unicode" pitchFamily="34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main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peranan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/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simulasi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Lucida Sans Unicode" pitchFamily="34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PLBD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lawatan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Lucida Sans Unicode" pitchFamily="34" charset="0"/>
              </a:rPr>
              <a:t> </a:t>
            </a:r>
            <a:endParaRPr kumimoji="0" lang="en-MY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9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gray">
          <a:xfrm>
            <a:off x="439994" y="1143000"/>
            <a:ext cx="8229600" cy="809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cs typeface="Arial" charset="0"/>
              </a:rPr>
              <a:t>PENDIDIKAN </a:t>
            </a:r>
            <a:br>
              <a:rPr kumimoji="0" lang="en-US" sz="4000" b="1" i="0" u="none" strike="noStrike" kern="0" cap="none" spc="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cs typeface="Arial" charset="0"/>
              </a:rPr>
            </a:br>
            <a:r>
              <a:rPr kumimoji="0" lang="en-US" sz="4000" b="1" i="0" u="none" strike="noStrike" kern="0" cap="none" spc="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cs typeface="Arial" charset="0"/>
              </a:rPr>
              <a:t>SECARA DIDIK HIBUR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gray">
          <a:xfrm>
            <a:off x="304801" y="2133600"/>
            <a:ext cx="8566970" cy="449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2"/>
                </a:solidFill>
                <a:latin typeface="Trebuchet MS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400">
                <a:solidFill>
                  <a:schemeClr val="tx2"/>
                </a:solidFill>
                <a:latin typeface="Trebuchet MS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Trebuchet MS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Trebuchet MS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indent="0">
              <a:buClr>
                <a:prstClr val="black"/>
              </a:buClr>
              <a:buFont typeface="Arial" charset="0"/>
              <a:buNone/>
              <a:defRPr/>
            </a:pPr>
            <a:endParaRPr lang="en-US" b="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>
              <a:buClr>
                <a:prstClr val="black"/>
              </a:buClr>
              <a:buFont typeface="Arial" charset="0"/>
              <a:buNone/>
              <a:defRPr/>
            </a:pP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Berbentuk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serampang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dua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mata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banyak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ditumpukan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dalam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pendekatan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b="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PdP</a:t>
            </a:r>
            <a:r>
              <a:rPr lang="en-US" b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>
              <a:buClr>
                <a:prstClr val="black"/>
              </a:buClr>
              <a:buFont typeface="Arial" charset="0"/>
              <a:buNone/>
              <a:defRPr/>
            </a:pPr>
            <a:endParaRPr lang="en-US" b="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87425" lvl="1" indent="-530225">
              <a:buClr>
                <a:srgbClr val="17375D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Pembelajaran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kemahiran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bahasa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diutamakan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987425" lvl="1" indent="-530225">
              <a:buClr>
                <a:srgbClr val="17375D"/>
              </a:buClr>
              <a:buFont typeface="Wingdings" pitchFamily="2" charset="2"/>
              <a:buChar char="Ø"/>
              <a:defRPr/>
            </a:pPr>
            <a:endParaRPr lang="en-US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87425" lvl="1" indent="-530225">
              <a:buClr>
                <a:srgbClr val="17375D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Pembelajaran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menyeronokkan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melalui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pelbagai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teknik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dan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kaedah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pengajaran</a:t>
            </a:r>
            <a:endParaRPr lang="en-US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buClr>
                <a:prstClr val="black"/>
              </a:buClr>
              <a:buFont typeface="Arial" charset="0"/>
              <a:buNone/>
              <a:defRPr/>
            </a:pPr>
            <a:endParaRPr lang="en-US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buClr>
                <a:prstClr val="black"/>
              </a:buClr>
              <a:defRPr/>
            </a:pPr>
            <a:endParaRPr lang="en-US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7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305800" cy="1143000"/>
          </a:xfrm>
        </p:spPr>
        <p:txBody>
          <a:bodyPr/>
          <a:lstStyle/>
          <a:p>
            <a:pPr algn="ctr"/>
            <a:r>
              <a:rPr lang="en-US" b="1" dirty="0" smtClean="0">
                <a:hlinkClick r:id="rId2" action="ppaction://hlinkfile"/>
              </a:rPr>
              <a:t>CONTOH DIDIK HIBUR</a:t>
            </a:r>
            <a:endParaRPr lang="en-US" b="1" dirty="0">
              <a:hlinkClick r:id="rId3" action="ppaction://hlinkpres?slideindex=1&amp;slidetitle="/>
            </a:endParaRPr>
          </a:p>
        </p:txBody>
      </p:sp>
      <p:sp>
        <p:nvSpPr>
          <p:cNvPr id="3" name="TextBox 2">
            <a:hlinkClick r:id="rId4" action="ppaction://hlinkfile"/>
          </p:cNvPr>
          <p:cNvSpPr txBox="1"/>
          <p:nvPr/>
        </p:nvSpPr>
        <p:spPr>
          <a:xfrm>
            <a:off x="2133600" y="37338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</a:rPr>
              <a:t>VAK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4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4134" y="7027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PENGGABUNGJALINAN</a:t>
            </a:r>
            <a:endParaRPr lang="en-MY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539875"/>
            <a:ext cx="7696200" cy="47085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Dalam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pengajaran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bahasa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penggabungjalinan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amat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penting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>
              <a:buClr>
                <a:srgbClr val="4F81BD"/>
              </a:buClr>
            </a:pP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Membolehkan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menguasai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dapat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dikuasai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serentak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lebih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cepat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>
              <a:buClr>
                <a:srgbClr val="4F81BD"/>
              </a:buClr>
            </a:pP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Dalam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aktiviti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berbahasa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melibatkan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ketiga-tiga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bahasa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Walaupun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begitu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guru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harus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tahu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fokus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perlu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dikuasai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bagi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sesuatu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waktu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pengajaran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en-MY" sz="3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1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844675"/>
            <a:ext cx="7848600" cy="47085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Melalui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Calibri" panose="020F0502020204030204" pitchFamily="34" charset="0"/>
              </a:rPr>
              <a:t>objektif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P&amp;P </a:t>
            </a:r>
            <a:r>
              <a:rPr lang="en-US" sz="4400" dirty="0" err="1">
                <a:solidFill>
                  <a:schemeClr val="tx1"/>
                </a:solidFill>
                <a:latin typeface="Calibri" panose="020F0502020204030204" pitchFamily="34" charset="0"/>
              </a:rPr>
              <a:t>sesuatu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Calibri" panose="020F0502020204030204" pitchFamily="34" charset="0"/>
              </a:rPr>
              <a:t>pengajaran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>
                <a:srgbClr val="4F81BD"/>
              </a:buClr>
            </a:pP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Melalui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aktiviti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P&amp;P</a:t>
            </a:r>
          </a:p>
          <a:p>
            <a:pPr>
              <a:buClr>
                <a:srgbClr val="4F81BD"/>
              </a:buClr>
            </a:pP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Pemulihan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pengayaaan</a:t>
            </a:r>
            <a:endParaRPr lang="en-US" sz="4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>
                <a:srgbClr val="4F81BD"/>
              </a:buClr>
            </a:pP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Penilaian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terhadap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penguasaan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endParaRPr lang="en-MY" sz="4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74134" y="7027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4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Bagaimana</a:t>
            </a:r>
            <a:r>
              <a:rPr lang="en-US" sz="4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 </a:t>
            </a:r>
            <a:r>
              <a:rPr lang="en-US" sz="4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fokus</a:t>
            </a:r>
            <a:r>
              <a:rPr lang="en-US" sz="4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 </a:t>
            </a:r>
            <a:r>
              <a:rPr lang="en-US" sz="4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ditentukan</a:t>
            </a:r>
            <a:r>
              <a:rPr lang="en-US" sz="4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?</a:t>
            </a:r>
            <a:endParaRPr lang="en-MY" sz="44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6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PEMBAHAGIAN FOKUS DALAM </a:t>
            </a:r>
            <a:r>
              <a:rPr lang="en-US" sz="36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PdP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243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75-80 % 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Fokus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modular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utama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lvl="2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Modul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emahiran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Membaca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3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Murid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membaca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kumpulan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kumpulan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kecil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 (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libatkan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murid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3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Murid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membaca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mengikut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perenggan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3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Murid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membaca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gaya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pemberita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pencerita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syarahan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860429"/>
            <a:ext cx="7696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25-20 %  </a:t>
            </a:r>
            <a:r>
              <a:rPr lang="en-US" sz="32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Penggabungjalinan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Contoh</a:t>
            </a:r>
            <a:r>
              <a:rPr lang="en-US" sz="2400" dirty="0" smtClean="0">
                <a:latin typeface="Calibri" panose="020F0502020204030204" pitchFamily="34" charset="0"/>
              </a:rPr>
              <a:t> : </a:t>
            </a:r>
            <a:r>
              <a:rPr lang="en-US" sz="2400" dirty="0" err="1" smtClean="0">
                <a:latin typeface="Calibri" panose="020F0502020204030204" pitchFamily="34" charset="0"/>
              </a:rPr>
              <a:t>Modul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Kemahiran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Menulis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1200150" lvl="2" indent="-285750">
              <a:buFont typeface="Wingdings" pitchFamily="2" charset="2"/>
              <a:buChar char="v"/>
            </a:pPr>
            <a:r>
              <a:rPr lang="en-US" sz="2400" dirty="0" err="1" smtClean="0">
                <a:latin typeface="Calibri" panose="020F0502020204030204" pitchFamily="34" charset="0"/>
              </a:rPr>
              <a:t>Murid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menjawab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soalan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pemahaman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</a:p>
          <a:p>
            <a:pPr marL="1200150" lvl="2" indent="-285750">
              <a:buFont typeface="Wingdings" pitchFamily="2" charset="2"/>
              <a:buChar char="v"/>
            </a:pPr>
            <a:r>
              <a:rPr lang="en-US" sz="2400" dirty="0" err="1" smtClean="0">
                <a:latin typeface="Calibri" panose="020F0502020204030204" pitchFamily="34" charset="0"/>
              </a:rPr>
              <a:t>Murid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mengisi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tempat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kosong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9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8817" y="762000"/>
            <a:ext cx="7848608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dirty="0" err="1" smtClean="0">
                <a:solidFill>
                  <a:srgbClr val="1F497D">
                    <a:lumMod val="75000"/>
                  </a:srgbClr>
                </a:solidFill>
              </a:rPr>
              <a:t>Pelaksanaan</a:t>
            </a: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2800" b="1" dirty="0" err="1" smtClean="0">
                <a:solidFill>
                  <a:srgbClr val="1F497D">
                    <a:lumMod val="75000"/>
                  </a:srgbClr>
                </a:solidFill>
              </a:rPr>
              <a:t>Aktiviti</a:t>
            </a: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2800" b="1" dirty="0" err="1" smtClean="0">
                <a:solidFill>
                  <a:srgbClr val="1F497D">
                    <a:lumMod val="75000"/>
                  </a:srgbClr>
                </a:solidFill>
              </a:rPr>
              <a:t>Berasaskan</a:t>
            </a: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2800" b="1" dirty="0" err="1" smtClean="0">
                <a:solidFill>
                  <a:srgbClr val="1F497D">
                    <a:lumMod val="75000"/>
                  </a:srgbClr>
                </a:solidFill>
              </a:rPr>
              <a:t>Kepelbagaian</a:t>
            </a: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</a:rPr>
              <a:t> Aras </a:t>
            </a:r>
            <a:r>
              <a:rPr lang="en-US" sz="2800" b="1" dirty="0" err="1" smtClean="0">
                <a:solidFill>
                  <a:srgbClr val="1F497D">
                    <a:lumMod val="75000"/>
                  </a:srgbClr>
                </a:solidFill>
              </a:rPr>
              <a:t>Murid</a:t>
            </a:r>
            <a:endParaRPr lang="en-US" sz="2800" b="1" dirty="0">
              <a:solidFill>
                <a:srgbClr val="1F497D">
                  <a:lumMod val="75000"/>
                </a:srgbClr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9946253"/>
              </p:ext>
            </p:extLst>
          </p:nvPr>
        </p:nvGraphicFramePr>
        <p:xfrm>
          <a:off x="609600" y="1844747"/>
          <a:ext cx="8001000" cy="441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271"/>
                <a:gridCol w="2178729"/>
                <a:gridCol w="2171327"/>
                <a:gridCol w="2019673"/>
              </a:tblGrid>
              <a:tr h="8248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Kumpulan 1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Menguasai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Kumpulan 2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Baru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Menguasai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Kumpulan 3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menguasai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86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Kemahiran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Sambung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cerita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Cerita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semula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Tunjuk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aksi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24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Kemahiran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membaca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sebutan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intonasi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pembacaan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betul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sebutan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intonasi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betul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bimbingan</a:t>
                      </a:r>
                      <a:r>
                        <a:rPr lang="en-US" baseline="0" dirty="0" smtClean="0"/>
                        <a:t> guru / </a:t>
                      </a:r>
                      <a:r>
                        <a:rPr lang="en-US" baseline="0" dirty="0" err="1" smtClean="0"/>
                        <a:t>rakan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sebaya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515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Kemahiran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menulis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Menulis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cerita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ayat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perkataan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terpilih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Melengkapkan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ayat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06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4134" y="8551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RANCANGAN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PENGAJARAN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HARIAN (RPH)</a:t>
            </a:r>
            <a:endParaRPr lang="en-MY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387475"/>
            <a:ext cx="7848600" cy="47085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Pemilihan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SP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boleh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Tumpuan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sesuatu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kemahiran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membaca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Bahan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bacaan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boleh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bahan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Objektif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yang </a:t>
            </a:r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dihasratkan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berbeza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masih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bertumpu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fokus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pengajaran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hari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(2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objektif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Aktiviti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PdP</a:t>
            </a:r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boleh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berbeza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sedikit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memenuhi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fokus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pembelajaran</a:t>
            </a:r>
            <a:endParaRPr lang="en-MY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7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4134" y="7027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PEMILIHAN SP YANG SESUAI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05000"/>
            <a:ext cx="7924800" cy="335280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Guru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menentukan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SP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kali P&amp;P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dilakukan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Kesesuaian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dipilih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agar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pengajaran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dilaksanakan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berasaskan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4134" y="7027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PEMILIHAN SP YANG SESUAI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2133600"/>
            <a:ext cx="7924800" cy="365760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Bahan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sama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penekanan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berbeza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menjawab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soalan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pemahaman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baru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pula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menjawab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soalan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pemahaman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berpandu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manakala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murid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Menguasai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latih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tubi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pengulangan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membaca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mengikut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konstruk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masing-masing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22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9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KAITAN KSSR DENGAN LINUS: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PERBEZAAN</a:t>
            </a:r>
            <a:endParaRPr lang="en-MY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291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KSSR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kurikulum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Digubal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Penggubalan</a:t>
            </a:r>
            <a:r>
              <a:rPr lang="en-US" dirty="0" smtClean="0"/>
              <a:t> </a:t>
            </a:r>
            <a:r>
              <a:rPr lang="en-US" dirty="0" err="1" smtClean="0"/>
              <a:t>berasaskan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yang </a:t>
            </a:r>
            <a:r>
              <a:rPr lang="en-US" dirty="0" err="1" smtClean="0"/>
              <a:t>dibina</a:t>
            </a:r>
            <a:endParaRPr lang="en-MY" dirty="0" smtClean="0"/>
          </a:p>
        </p:txBody>
      </p:sp>
      <p:sp>
        <p:nvSpPr>
          <p:cNvPr id="12292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LINUS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sokongan</a:t>
            </a:r>
            <a:endParaRPr lang="en-US" dirty="0" smtClean="0"/>
          </a:p>
          <a:p>
            <a:r>
              <a:rPr lang="en-US" dirty="0" err="1" smtClean="0"/>
              <a:t>Bermatlamat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endParaRPr lang="en-US" dirty="0" smtClean="0"/>
          </a:p>
          <a:p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xmlns="" val="8975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4134" y="762000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PEMILIHAN SP YANG SESUAI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20875"/>
            <a:ext cx="7924800" cy="24987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Rujuk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SP di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dalam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Dokumen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Standard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bukannya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di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dalam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buku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teks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atau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sumber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lain.</a:t>
            </a:r>
          </a:p>
          <a:p>
            <a:pPr>
              <a:buClr>
                <a:srgbClr val="4F81BD"/>
              </a:buClr>
            </a:pP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Memberi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penekanan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kepada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bukan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kepada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kontens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n-MY" sz="2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6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291" y="914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PEMILIHAN MODUL  KEMAHIRAN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291" y="16764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dilaksanakan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satu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satu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hari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berbeza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setiap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hari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Contoh</a:t>
            </a:r>
            <a:r>
              <a:rPr lang="en-US" sz="2800" dirty="0" smtClean="0">
                <a:latin typeface="Calibri" panose="020F0502020204030204" pitchFamily="34" charset="0"/>
              </a:rPr>
              <a:t>: </a:t>
            </a:r>
          </a:p>
          <a:p>
            <a:pPr lvl="1"/>
            <a:r>
              <a:rPr lang="en-US" sz="2800" dirty="0" err="1" smtClean="0">
                <a:latin typeface="Calibri" panose="020F0502020204030204" pitchFamily="34" charset="0"/>
              </a:rPr>
              <a:t>Isnin</a:t>
            </a: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</a:rPr>
              <a:t>-	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Mendengar</a:t>
            </a:r>
            <a:r>
              <a:rPr lang="en-US" sz="2800" dirty="0" smtClean="0">
                <a:latin typeface="Calibri" panose="020F0502020204030204" pitchFamily="34" charset="0"/>
              </a:rPr>
              <a:t> 				</a:t>
            </a:r>
            <a:r>
              <a:rPr lang="en-US" sz="2800" dirty="0" err="1" smtClean="0">
                <a:latin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Bertutur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800" dirty="0" err="1" smtClean="0">
                <a:latin typeface="Calibri" panose="020F0502020204030204" pitchFamily="34" charset="0"/>
              </a:rPr>
              <a:t>Selasa</a:t>
            </a: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</a:rPr>
              <a:t>-	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Membaca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800" dirty="0" err="1" smtClean="0">
                <a:latin typeface="Calibri" panose="020F0502020204030204" pitchFamily="34" charset="0"/>
              </a:rPr>
              <a:t>Rabu</a:t>
            </a: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</a:rPr>
              <a:t>-	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Kemahiran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Menulis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800" dirty="0" err="1" smtClean="0">
                <a:latin typeface="Calibri" panose="020F0502020204030204" pitchFamily="34" charset="0"/>
              </a:rPr>
              <a:t>Khamis</a:t>
            </a: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</a:rPr>
              <a:t>-	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Seni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Bahasa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/>
            <a:r>
              <a:rPr lang="en-US" sz="2800" dirty="0" err="1" smtClean="0">
                <a:latin typeface="Calibri" panose="020F0502020204030204" pitchFamily="34" charset="0"/>
              </a:rPr>
              <a:t>Jumaat</a:t>
            </a:r>
            <a:r>
              <a:rPr lang="en-US" sz="2800" dirty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</a:rPr>
              <a:t>-	</a:t>
            </a:r>
            <a:r>
              <a:rPr lang="en-US" sz="2800" dirty="0" err="1" smtClean="0">
                <a:latin typeface="Calibri" panose="020F0502020204030204" pitchFamily="34" charset="0"/>
              </a:rPr>
              <a:t>Modul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Tatabahasa</a:t>
            </a:r>
            <a:r>
              <a:rPr lang="en-US" sz="2800" dirty="0" smtClean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0107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007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OBJEKTIF PENGAJARAN DAN PEMBELAJARAN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Objektif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mesti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Menguasai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/>
              <a:t>:  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frasa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 err="1" smtClean="0"/>
              <a:t>berangkai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betul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Menguasai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/>
              <a:t>:  </a:t>
            </a:r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mengandungi</a:t>
            </a:r>
            <a:r>
              <a:rPr lang="en-US" sz="2400" dirty="0" smtClean="0"/>
              <a:t> </a:t>
            </a:r>
            <a:r>
              <a:rPr lang="en-US" sz="2400" dirty="0" err="1" smtClean="0"/>
              <a:t>diftong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vokal</a:t>
            </a:r>
            <a:r>
              <a:rPr lang="en-US" sz="2400" dirty="0" smtClean="0"/>
              <a:t> </a:t>
            </a:r>
            <a:r>
              <a:rPr lang="en-US" sz="2400" dirty="0" err="1" smtClean="0"/>
              <a:t>berganding</a:t>
            </a:r>
            <a:r>
              <a:rPr lang="en-US" sz="2400" dirty="0" smtClean="0"/>
              <a:t> ATAU</a:t>
            </a:r>
          </a:p>
          <a:p>
            <a:pPr lvl="1"/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01652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Objektif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mesti</a:t>
            </a:r>
            <a:r>
              <a:rPr lang="en-US" sz="2400" dirty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P&amp;P </a:t>
            </a:r>
            <a:r>
              <a:rPr lang="en-US" sz="2400" dirty="0" err="1" smtClean="0"/>
              <a:t>murid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…….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18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099" y="3048925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hlinkClick r:id="rId2" action="ppaction://hlinkfile"/>
              </a:rPr>
              <a:t>CONTOH PENULISAN RPH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3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668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  <a:t>TUGASAN</a:t>
            </a:r>
            <a:endParaRPr lang="en-US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2362200"/>
            <a:ext cx="7924800" cy="28228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MEMBINA RANCANGAN PENGAJARAN HARIAN YANG LESTARI MELIBATKAN TIGA KATEGORI MURID IAITU 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Menguasai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	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Menguasai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Menguasai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85800"/>
            <a:ext cx="77724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PELAKSANAAN BENGKEL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1600" y="1879209"/>
            <a:ext cx="64008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Menerima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Tugasan</a:t>
            </a:r>
            <a:r>
              <a:rPr lang="en-US" sz="3200" dirty="0" smtClean="0">
                <a:solidFill>
                  <a:schemeClr val="tx1"/>
                </a:solidFill>
              </a:rPr>
              <a:t> Kumpulan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022209"/>
            <a:ext cx="64008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Perbincangan</a:t>
            </a:r>
            <a:r>
              <a:rPr lang="en-US" dirty="0" smtClean="0">
                <a:solidFill>
                  <a:schemeClr val="bg1"/>
                </a:solidFill>
              </a:rPr>
              <a:t> Kumpulan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# </a:t>
            </a:r>
            <a:r>
              <a:rPr lang="en-US" sz="2000" dirty="0" err="1" smtClean="0">
                <a:solidFill>
                  <a:schemeClr val="bg1"/>
                </a:solidFill>
              </a:rPr>
              <a:t>Melantik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Ketua</a:t>
            </a:r>
            <a:r>
              <a:rPr lang="en-US" sz="2000" dirty="0" smtClean="0">
                <a:solidFill>
                  <a:schemeClr val="bg1"/>
                </a:solidFill>
              </a:rPr>
              <a:t> Kumpulan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241408"/>
            <a:ext cx="6400800" cy="9401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Pengagihan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5257800"/>
            <a:ext cx="6400800" cy="1066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Persembahan</a:t>
            </a:r>
            <a:r>
              <a:rPr lang="en-US" dirty="0" smtClean="0">
                <a:solidFill>
                  <a:schemeClr val="bg1"/>
                </a:solidFill>
              </a:rPr>
              <a:t> Kumpulan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* 5 – 7 </a:t>
            </a:r>
            <a:r>
              <a:rPr lang="en-US" sz="2000" dirty="0" err="1" smtClean="0">
                <a:solidFill>
                  <a:schemeClr val="bg1"/>
                </a:solidFill>
              </a:rPr>
              <a:t>minit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setiap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kumpulan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57200" y="1879208"/>
            <a:ext cx="838200" cy="444539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6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1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Membaca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30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20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5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5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K5,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K7)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2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Menulis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30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20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5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5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K6,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K9)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3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Membaca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K5, 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K11)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4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Menulis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K5, 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K6)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KSSR</a:t>
            </a:r>
          </a:p>
          <a:p>
            <a:pPr>
              <a:defRPr/>
            </a:pP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ketiga-tiga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I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/>
              <a:t> </a:t>
            </a:r>
            <a:r>
              <a:rPr lang="en-US" dirty="0" err="1" smtClean="0"/>
              <a:t>berbahasa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MY" dirty="0" smtClean="0"/>
          </a:p>
        </p:txBody>
      </p:sp>
      <p:sp>
        <p:nvSpPr>
          <p:cNvPr id="13316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951037"/>
            <a:ext cx="42062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LINUS</a:t>
            </a:r>
          </a:p>
          <a:p>
            <a:r>
              <a:rPr lang="en-US" sz="2200" dirty="0" err="1" smtClean="0"/>
              <a:t>menekankan</a:t>
            </a:r>
            <a:r>
              <a:rPr lang="en-US" sz="2200" dirty="0" smtClean="0"/>
              <a:t>  </a:t>
            </a:r>
            <a:r>
              <a:rPr lang="en-US" sz="2200" dirty="0" err="1" smtClean="0"/>
              <a:t>kemahiran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menulis</a:t>
            </a:r>
            <a:endParaRPr lang="en-US" sz="2200" dirty="0" smtClean="0"/>
          </a:p>
          <a:p>
            <a:r>
              <a:rPr lang="en-US" sz="2200" dirty="0" err="1" smtClean="0"/>
              <a:t>Pengajaran</a:t>
            </a:r>
            <a:r>
              <a:rPr lang="en-US" sz="2200" dirty="0" smtClean="0"/>
              <a:t> </a:t>
            </a:r>
            <a:r>
              <a:rPr lang="en-US" sz="2200" dirty="0" err="1" smtClean="0"/>
              <a:t>berasaskan</a:t>
            </a:r>
            <a:r>
              <a:rPr lang="en-US" sz="2200" dirty="0" smtClean="0"/>
              <a:t> </a:t>
            </a:r>
            <a:r>
              <a:rPr lang="en-US" sz="2200" dirty="0" err="1" smtClean="0"/>
              <a:t>konstruk</a:t>
            </a:r>
            <a:endParaRPr lang="en-US" sz="2200" dirty="0" smtClean="0"/>
          </a:p>
          <a:p>
            <a:r>
              <a:rPr lang="en-US" sz="2200" dirty="0" err="1" smtClean="0"/>
              <a:t>Menekankan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endParaRPr lang="en-US" sz="2200" dirty="0" smtClean="0"/>
          </a:p>
          <a:p>
            <a:r>
              <a:rPr lang="en-US" sz="2200" dirty="0" err="1" smtClean="0"/>
              <a:t>Menekankan</a:t>
            </a:r>
            <a:r>
              <a:rPr lang="en-US" sz="2200" dirty="0" smtClean="0"/>
              <a:t> </a:t>
            </a:r>
            <a:r>
              <a:rPr lang="en-US" sz="2200" dirty="0" err="1" smtClean="0"/>
              <a:t>suku</a:t>
            </a:r>
            <a:r>
              <a:rPr lang="en-US" sz="2200" dirty="0" smtClean="0"/>
              <a:t> kata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tertutup</a:t>
            </a:r>
            <a:endParaRPr lang="en-US" sz="2200" dirty="0" smtClean="0"/>
          </a:p>
          <a:p>
            <a:r>
              <a:rPr lang="en-US" sz="2200" dirty="0" err="1" smtClean="0"/>
              <a:t>Perkataan</a:t>
            </a:r>
            <a:r>
              <a:rPr lang="en-US" sz="2200" dirty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frasa</a:t>
            </a:r>
            <a:endParaRPr lang="en-US" sz="2200" dirty="0" smtClean="0"/>
          </a:p>
          <a:p>
            <a:r>
              <a:rPr lang="en-US" sz="2200" dirty="0" err="1" smtClean="0"/>
              <a:t>Menulis</a:t>
            </a:r>
            <a:r>
              <a:rPr lang="en-US" sz="2200" dirty="0" smtClean="0"/>
              <a:t> </a:t>
            </a:r>
            <a:r>
              <a:rPr lang="en-US" sz="2200" dirty="0" err="1" smtClean="0"/>
              <a:t>mekanis</a:t>
            </a:r>
            <a:endParaRPr lang="en-US" sz="2200" dirty="0" smtClean="0"/>
          </a:p>
          <a:p>
            <a:r>
              <a:rPr lang="en-US" sz="2200" dirty="0" err="1" smtClean="0"/>
              <a:t>Ayat</a:t>
            </a:r>
            <a:r>
              <a:rPr lang="en-US" sz="2200" dirty="0" smtClean="0"/>
              <a:t> </a:t>
            </a:r>
            <a:r>
              <a:rPr lang="en-US" sz="2200" dirty="0" err="1" smtClean="0"/>
              <a:t>tunggal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majmuk</a:t>
            </a:r>
            <a:endParaRPr lang="en-US" sz="2200" dirty="0" smtClean="0"/>
          </a:p>
          <a:p>
            <a:endParaRPr lang="en-MY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59E01-2EF3-4DD7-B250-159C530272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39" y="657761"/>
            <a:ext cx="861060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KAITAN KSSR DENGAN LINUS: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PERSAMAAN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5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Mendengar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			    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Bertutur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18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12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K3, 1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K8)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6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Seni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Bahasa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26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1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(1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K6, 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K7)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7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Tatabahasa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6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6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K6,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K10)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1782" y="650631"/>
            <a:ext cx="8229600" cy="72096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Tugasan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Kumpulan 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01782" y="1488831"/>
            <a:ext cx="8513618" cy="45309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Kumpulan 8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Modul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Kemahiran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Mendengar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			     </a:t>
            </a:r>
            <a:r>
              <a:rPr lang="en-GB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Bertutur</a:t>
            </a:r>
            <a:endParaRPr lang="en-GB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Bina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RPH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berdasarkan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maklumat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Jumlah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25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yang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terdiri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daripada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18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3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baru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dan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4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murid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tidak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menguasai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(2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K10, 2 </a:t>
            </a:r>
            <a:r>
              <a:rPr lang="en-GB" sz="3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orang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K12)</a:t>
            </a: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None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941832"/>
            <a:ext cx="7772400" cy="734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PEMERHATIAN DAN PENILAIAN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MY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793472"/>
            <a:ext cx="8686800" cy="42824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Ahli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kumpulan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membuat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penilaian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berkaitan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perancangan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pengajaran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Mengesan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kekuatan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kelemahan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perancangan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pengajaran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Merencana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penambahbaikan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perancangan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pengajaran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Borang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senarai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semak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penilaian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perlu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diisi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xmlns="" val="23717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762000"/>
            <a:ext cx="7239000" cy="8472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PERSEMBAHAN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783560"/>
            <a:ext cx="7239000" cy="423624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/>
              <a:t>Pembentangan</a:t>
            </a:r>
            <a:r>
              <a:rPr lang="en-US" sz="3600" dirty="0" smtClean="0"/>
              <a:t>  </a:t>
            </a:r>
            <a:r>
              <a:rPr lang="en-US" sz="3600" dirty="0" err="1" smtClean="0"/>
              <a:t>Hasil</a:t>
            </a:r>
            <a:r>
              <a:rPr lang="en-US" sz="3600" dirty="0" smtClean="0"/>
              <a:t> Kumpulan</a:t>
            </a:r>
          </a:p>
          <a:p>
            <a:r>
              <a:rPr lang="en-US" sz="3600" dirty="0" err="1" smtClean="0"/>
              <a:t>Pemerhatian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Penilaian</a:t>
            </a:r>
            <a:endParaRPr lang="en-US" sz="3600" dirty="0" smtClean="0"/>
          </a:p>
          <a:p>
            <a:r>
              <a:rPr lang="en-US" sz="3600" dirty="0" err="1" smtClean="0"/>
              <a:t>Rumusan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xmlns="" val="12063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066800"/>
          <a:ext cx="88392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6844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WakNan" pitchFamily="2" charset="0"/>
                        </a:rPr>
                        <a:t>KUMPULAN</a:t>
                      </a:r>
                      <a:endParaRPr lang="en-US" b="1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WakNan" pitchFamily="2" charset="0"/>
                        </a:rPr>
                        <a:t>MODUL</a:t>
                      </a:r>
                      <a:endParaRPr lang="en-US" b="1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WakNan" pitchFamily="2" charset="0"/>
                        </a:rPr>
                        <a:t>KONSTRUK LITERASI</a:t>
                      </a:r>
                      <a:endParaRPr lang="en-US" b="1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WakNan" pitchFamily="2" charset="0"/>
                        </a:rPr>
                        <a:t>BT  BM T1</a:t>
                      </a:r>
                    </a:p>
                    <a:p>
                      <a:pPr algn="ctr"/>
                      <a:r>
                        <a:rPr lang="en-US" b="1" dirty="0" smtClean="0">
                          <a:latin typeface="WakNan" pitchFamily="2" charset="0"/>
                        </a:rPr>
                        <a:t>M/S CADANGAN</a:t>
                      </a:r>
                      <a:endParaRPr lang="en-US" b="1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6193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1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</a:t>
                      </a:r>
                      <a:r>
                        <a:rPr lang="en-US" sz="1600" b="0" baseline="0" dirty="0" smtClean="0">
                          <a:latin typeface="WakNan" pitchFamily="2" charset="0"/>
                        </a:rPr>
                        <a:t> MEMBACA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K3</a:t>
                      </a:r>
                      <a:r>
                        <a:rPr lang="en-US" b="0" baseline="0" dirty="0" smtClean="0">
                          <a:latin typeface="WakNan" pitchFamily="2" charset="0"/>
                        </a:rPr>
                        <a:t> K7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27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93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2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 MENULIS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K6 K9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33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006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3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</a:t>
                      </a:r>
                      <a:r>
                        <a:rPr lang="en-US" sz="1600" b="0" baseline="0" dirty="0" smtClean="0">
                          <a:latin typeface="WakNan" pitchFamily="2" charset="0"/>
                        </a:rPr>
                        <a:t> MENDENGAR DAN BERTUTUR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K3 K8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35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93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4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 MENULIS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K4 K6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43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93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5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 MEMBACA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K5 K11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44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57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6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TATABAHASA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K5 K10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98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57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7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SENI BAHASA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K6</a:t>
                      </a:r>
                      <a:r>
                        <a:rPr lang="en-US" b="0" baseline="0" dirty="0" smtClean="0">
                          <a:latin typeface="WakNan" pitchFamily="2" charset="0"/>
                        </a:rPr>
                        <a:t> K7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102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006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8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WakNan" pitchFamily="2" charset="0"/>
                        </a:rPr>
                        <a:t>KEMAHIRAN MENDENGAR DAN BERTUTUR</a:t>
                      </a:r>
                      <a:endParaRPr lang="en-US" sz="1600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K10 K12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WakNan" pitchFamily="2" charset="0"/>
                        </a:rPr>
                        <a:t>108</a:t>
                      </a:r>
                      <a:endParaRPr lang="en-US" b="0" dirty="0">
                        <a:latin typeface="WakN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990600" y="448152"/>
            <a:ext cx="7239000" cy="8472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TUGASAN KUMPULAN</a:t>
            </a:r>
            <a:endParaRPr lang="en-M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1981200"/>
            <a:ext cx="7024744" cy="2667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000" dirty="0" smtClean="0">
                <a:solidFill>
                  <a:schemeClr val="accent4">
                    <a:lumMod val="50000"/>
                  </a:schemeClr>
                </a:solidFill>
              </a:rPr>
              <a:t>SEKIAN</a:t>
            </a:r>
            <a:br>
              <a:rPr lang="en-US" sz="8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8000" dirty="0" smtClean="0">
                <a:solidFill>
                  <a:schemeClr val="accent4">
                    <a:lumMod val="50000"/>
                  </a:schemeClr>
                </a:solidFill>
              </a:rPr>
              <a:t>TERIMA KASIH</a:t>
            </a:r>
            <a:endParaRPr lang="en-US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LOGO LINU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426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0" dist="50800" sx="1000" sy="1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1" name="Rectangle 15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PELAKSANAAN BERBENTUK MODULAR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457200" y="2286000"/>
            <a:ext cx="8491537" cy="39465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berasaskan</a:t>
            </a:r>
            <a:r>
              <a:rPr lang="en-US" dirty="0" smtClean="0">
                <a:solidFill>
                  <a:srgbClr val="FF0000"/>
                </a:solidFill>
              </a:rPr>
              <a:t> lima </a:t>
            </a:r>
            <a:r>
              <a:rPr lang="en-US" dirty="0" err="1" smtClean="0">
                <a:solidFill>
                  <a:srgbClr val="FF0000"/>
                </a:solidFill>
              </a:rPr>
              <a:t>komponen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(DT, B, T, SB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TB)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BAGAIMANA  DILAKSANAKAN TERHADAP LINUS?</a:t>
            </a:r>
          </a:p>
          <a:p>
            <a:endParaRPr lang="en-US" dirty="0" smtClean="0"/>
          </a:p>
          <a:p>
            <a:r>
              <a:rPr lang="en-US" b="1" i="1" dirty="0" err="1" smtClean="0"/>
              <a:t>Dengar</a:t>
            </a:r>
            <a:r>
              <a:rPr lang="en-US" b="1" i="1" dirty="0" smtClean="0"/>
              <a:t> </a:t>
            </a:r>
            <a:r>
              <a:rPr lang="en-US" b="1" i="1" dirty="0" err="1" smtClean="0"/>
              <a:t>Tutur</a:t>
            </a:r>
            <a:r>
              <a:rPr lang="en-US" b="1" i="1" dirty="0" smtClean="0"/>
              <a:t>: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, </a:t>
            </a:r>
            <a:r>
              <a:rPr lang="en-US" dirty="0" err="1" smtClean="0"/>
              <a:t>murid</a:t>
            </a:r>
            <a:r>
              <a:rPr lang="en-US" dirty="0" smtClean="0"/>
              <a:t> LINUS 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penyebutan</a:t>
            </a:r>
            <a:r>
              <a:rPr lang="en-US" dirty="0" smtClean="0"/>
              <a:t> yang </a:t>
            </a:r>
            <a:r>
              <a:rPr lang="en-US" dirty="0" err="1" smtClean="0"/>
              <a:t>betul</a:t>
            </a:r>
            <a:r>
              <a:rPr lang="en-US" dirty="0" smtClean="0"/>
              <a:t>. </a:t>
            </a:r>
            <a:r>
              <a:rPr lang="en-US" dirty="0" err="1" smtClean="0"/>
              <a:t>Langkah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.</a:t>
            </a:r>
          </a:p>
          <a:p>
            <a:endParaRPr lang="en-MY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F432C-530E-4ABE-8749-4B3D1F63211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5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91537" cy="47085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MEMBACA</a:t>
            </a:r>
          </a:p>
          <a:p>
            <a:pPr algn="just"/>
            <a:r>
              <a:rPr lang="en-US" dirty="0" smtClean="0"/>
              <a:t>Proses 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kebolehan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LINUS</a:t>
            </a:r>
          </a:p>
          <a:p>
            <a:pPr algn="just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petikan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LINUS. 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kuasai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</a:t>
            </a:r>
            <a:r>
              <a:rPr lang="en-US" dirty="0" err="1" smtClean="0"/>
              <a:t>sahaja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MENULIS</a:t>
            </a:r>
          </a:p>
          <a:p>
            <a:pPr algn="just"/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endParaRPr lang="en-MY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EC3E3-B796-4AEC-BFF2-37AE4D1268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5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491537" cy="51355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ASPEK SENI BAHASA</a:t>
            </a:r>
          </a:p>
          <a:p>
            <a:pPr algn="just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menjurus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- </a:t>
            </a:r>
            <a:r>
              <a:rPr lang="en-US" dirty="0" err="1" smtClean="0"/>
              <a:t>tekankan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,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(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i="1" dirty="0" smtClean="0"/>
              <a:t>ASPEK TATABAHASA</a:t>
            </a:r>
          </a:p>
          <a:p>
            <a:pPr algn="just"/>
            <a:r>
              <a:rPr lang="en-US" dirty="0" err="1" smtClean="0"/>
              <a:t>Ketiga-tiga</a:t>
            </a:r>
            <a:r>
              <a:rPr lang="en-US" dirty="0" smtClean="0"/>
              <a:t>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LINUS</a:t>
            </a:r>
            <a:endParaRPr lang="en-MY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2163D-E624-484C-919D-0A7D8BCC4D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8"/>
          <p:cNvSpPr txBox="1">
            <a:spLocks/>
          </p:cNvSpPr>
          <p:nvPr/>
        </p:nvSpPr>
        <p:spPr>
          <a:xfrm>
            <a:off x="609600" y="1539875"/>
            <a:ext cx="7848600" cy="47085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menghubungkan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MENGAPA PERLU PENGHUBUNG?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lemah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yakin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rendah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kaedah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berjalan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Elakkan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mereka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tercicir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mematikan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minat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murid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MY" dirty="0" smtClean="0">
              <a:solidFill>
                <a:schemeClr val="tx1"/>
              </a:solidFill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347134" y="702734"/>
            <a:ext cx="8492066" cy="7450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BRIDGING</a:t>
            </a:r>
            <a:endParaRPr lang="en-MY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7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39" y="683742"/>
            <a:ext cx="861060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BAGAIMANA DILAKSANAKAN?</a:t>
            </a: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685799" y="1676400"/>
            <a:ext cx="7772401" cy="47085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penggabungjalinan</a:t>
            </a:r>
            <a:r>
              <a:rPr lang="en-US" sz="3200" dirty="0" smtClean="0">
                <a:solidFill>
                  <a:schemeClr val="tx1"/>
                </a:solidFill>
              </a:rPr>
              <a:t> Standard </a:t>
            </a:r>
            <a:r>
              <a:rPr lang="en-US" sz="3200" dirty="0" err="1" smtClean="0">
                <a:solidFill>
                  <a:schemeClr val="tx1"/>
                </a:solidFill>
              </a:rPr>
              <a:t>Pembelajaran</a:t>
            </a:r>
            <a:r>
              <a:rPr lang="en-US" sz="3200" dirty="0" smtClean="0">
                <a:solidFill>
                  <a:schemeClr val="tx1"/>
                </a:solidFill>
              </a:rPr>
              <a:t> KSSR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Konstruk</a:t>
            </a:r>
            <a:r>
              <a:rPr lang="en-US" sz="3200" dirty="0" smtClean="0">
                <a:solidFill>
                  <a:schemeClr val="tx1"/>
                </a:solidFill>
              </a:rPr>
              <a:t> LINUS (</a:t>
            </a:r>
            <a:r>
              <a:rPr lang="en-US" sz="3200" dirty="0" err="1" smtClean="0">
                <a:solidFill>
                  <a:schemeClr val="tx1"/>
                </a:solidFill>
              </a:rPr>
              <a:t>konstruk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pelaksanaan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aktiviti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PdP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penggunaan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bahan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latihan</a:t>
            </a:r>
            <a:r>
              <a:rPr lang="en-US" sz="3200" dirty="0" smtClean="0">
                <a:solidFill>
                  <a:schemeClr val="tx1"/>
                </a:solidFill>
              </a:rPr>
              <a:t> di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bilik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darjah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pengajaran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berfokus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penentuan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objektif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PdP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</a:rPr>
              <a:t>Melalui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pemulihan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pengayaan</a:t>
            </a:r>
            <a:endParaRPr lang="en-MY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0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685800"/>
            <a:ext cx="8229600" cy="14366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</a:rPr>
              <a:t>PENDEKATAN PENGAJARAN DI DALAM BILIK DARJAH</a:t>
            </a:r>
            <a:endParaRPr lang="en-US" b="1" dirty="0" smtClean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2514600"/>
            <a:ext cx="8382000" cy="37036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Menekankan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kaedah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strategi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pendekatan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menarik</a:t>
            </a:r>
            <a:endParaRPr lang="en-US" sz="3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Clr>
                <a:srgbClr val="4F81BD"/>
              </a:buClr>
            </a:pP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Lebih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aktiviti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bermain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sambil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belajar</a:t>
            </a: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Contohnya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pendekatan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kaedah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teknik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Didik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Hibur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VAK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buClr>
                <a:srgbClr val="4F81BD"/>
              </a:buClr>
            </a:pP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Adanya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persaingan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berkumpulan</a:t>
            </a:r>
            <a:endParaRPr lang="en-US" sz="3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1389</TotalTime>
  <Words>1405</Words>
  <Application>Microsoft Office PowerPoint</Application>
  <PresentationFormat>On-screen Show (4:3)</PresentationFormat>
  <Paragraphs>294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Flow</vt:lpstr>
      <vt:lpstr>Module</vt:lpstr>
      <vt:lpstr>KURSUS KELESTARIAN LINUS 2.0 TAHUN 2014</vt:lpstr>
      <vt:lpstr>KAITAN KSSR DENGAN LINUS: PERBEZAAN</vt:lpstr>
      <vt:lpstr>Slide 3</vt:lpstr>
      <vt:lpstr>PELAKSANAAN BERBENTUK MODULAR</vt:lpstr>
      <vt:lpstr>Slide 5</vt:lpstr>
      <vt:lpstr>Slide 6</vt:lpstr>
      <vt:lpstr>Slide 7</vt:lpstr>
      <vt:lpstr>Slide 8</vt:lpstr>
      <vt:lpstr>Slide 9</vt:lpstr>
      <vt:lpstr>Slide 10</vt:lpstr>
      <vt:lpstr>Slide 11</vt:lpstr>
      <vt:lpstr>CONTOH DIDIK HIBUR</vt:lpstr>
      <vt:lpstr>Slide 13</vt:lpstr>
      <vt:lpstr>Slide 14</vt:lpstr>
      <vt:lpstr>PEMBAHAGIAN FOKUS DALAM PdP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81</cp:revision>
  <cp:lastPrinted>2013-10-30T02:19:37Z</cp:lastPrinted>
  <dcterms:created xsi:type="dcterms:W3CDTF">2013-08-21T04:11:50Z</dcterms:created>
  <dcterms:modified xsi:type="dcterms:W3CDTF">2014-10-11T20:11:41Z</dcterms:modified>
</cp:coreProperties>
</file>